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9/30/2024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9/30/2024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9/30/2024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9/30/2024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9/30/2024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9/30/2024</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9/30/2024</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9/30/2024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9/30/2024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9/30/2024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9/30/2024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9/30/2024</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ideo" Target="https://www.youtube.com/embed/dwD0Bo1Ewg0?si=JM0H_FzxmSv7CEQH"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video" Target="https://www.youtube.com/embed/Jg3sEE18WsE?si=hSjfp6oy4ZGTMiCA" TargetMode="External"/><Relationship Id="rId7" Type="http://schemas.openxmlformats.org/officeDocument/2006/relationships/image" Target="../media/image7.jpeg"/><Relationship Id="rId2" Type="http://schemas.openxmlformats.org/officeDocument/2006/relationships/video" Target="https://www.youtube.com/embed/s71I_EWJk7I" TargetMode="External"/><Relationship Id="rId1" Type="http://schemas.openxmlformats.org/officeDocument/2006/relationships/video" Target="https://www.youtube.com/embed/4Tr0otuiQuU" TargetMode="External"/><Relationship Id="rId6" Type="http://schemas.openxmlformats.org/officeDocument/2006/relationships/image" Target="../media/image6.jpeg"/><Relationship Id="rId5" Type="http://schemas.openxmlformats.org/officeDocument/2006/relationships/slideLayout" Target="../slideLayouts/slideLayout7.xml"/><Relationship Id="rId4" Type="http://schemas.openxmlformats.org/officeDocument/2006/relationships/video" Target="https://www.youtube.com/embed/t3217H8JppI?si=mUer7RCoYekg5er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729A2-14B0-4D80-BF05-C450211C3354}"/>
              </a:ext>
            </a:extLst>
          </p:cNvPr>
          <p:cNvSpPr>
            <a:spLocks noGrp="1"/>
          </p:cNvSpPr>
          <p:nvPr>
            <p:ph type="ctrTitle"/>
          </p:nvPr>
        </p:nvSpPr>
        <p:spPr/>
        <p:txBody>
          <a:bodyPr/>
          <a:lstStyle/>
          <a:p>
            <a:r>
              <a:rPr lang="en-GB" dirty="0">
                <a:latin typeface="Comic Sans MS" panose="030F0702030302020204" pitchFamily="66" charset="0"/>
              </a:rPr>
              <a:t>Ludwig van Beethoven</a:t>
            </a:r>
          </a:p>
        </p:txBody>
      </p:sp>
      <p:sp>
        <p:nvSpPr>
          <p:cNvPr id="3" name="Subtitle 2">
            <a:extLst>
              <a:ext uri="{FF2B5EF4-FFF2-40B4-BE49-F238E27FC236}">
                <a16:creationId xmlns:a16="http://schemas.microsoft.com/office/drawing/2014/main" id="{5C5A2E10-5895-4EAC-8795-17A757F74F8F}"/>
              </a:ext>
            </a:extLst>
          </p:cNvPr>
          <p:cNvSpPr>
            <a:spLocks noGrp="1"/>
          </p:cNvSpPr>
          <p:nvPr>
            <p:ph type="subTitle" idx="1"/>
          </p:nvPr>
        </p:nvSpPr>
        <p:spPr/>
        <p:txBody>
          <a:bodyPr/>
          <a:lstStyle/>
          <a:p>
            <a:r>
              <a:rPr lang="en-GB" dirty="0">
                <a:latin typeface="Comic Sans MS" panose="030F0702030302020204" pitchFamily="66" charset="0"/>
              </a:rPr>
              <a:t>October – Musician of the Month</a:t>
            </a:r>
          </a:p>
        </p:txBody>
      </p:sp>
    </p:spTree>
    <p:extLst>
      <p:ext uri="{BB962C8B-B14F-4D97-AF65-F5344CB8AC3E}">
        <p14:creationId xmlns:p14="http://schemas.microsoft.com/office/powerpoint/2010/main" val="2193089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B324-F8D1-480D-8D63-B85BABE6F6C2}"/>
              </a:ext>
            </a:extLst>
          </p:cNvPr>
          <p:cNvSpPr>
            <a:spLocks noGrp="1"/>
          </p:cNvSpPr>
          <p:nvPr>
            <p:ph type="title"/>
          </p:nvPr>
        </p:nvSpPr>
        <p:spPr>
          <a:xfrm>
            <a:off x="75998" y="99188"/>
            <a:ext cx="7958331" cy="1077229"/>
          </a:xfrm>
        </p:spPr>
        <p:txBody>
          <a:bodyPr/>
          <a:lstStyle/>
          <a:p>
            <a:r>
              <a:rPr lang="en-GB" dirty="0">
                <a:latin typeface="Comic Sans MS" panose="030F0702030302020204" pitchFamily="66" charset="0"/>
              </a:rPr>
              <a:t>Ludwig van Beethoven   (1770 – 1827) </a:t>
            </a:r>
          </a:p>
        </p:txBody>
      </p:sp>
      <p:pic>
        <p:nvPicPr>
          <p:cNvPr id="1026" name="Picture 2" descr="https://www.threemilestone.cornwall.sch.uk/wp-content/uploads/2022/02/Screen-Shot-2022-02-05-at-16.40.31.png">
            <a:extLst>
              <a:ext uri="{FF2B5EF4-FFF2-40B4-BE49-F238E27FC236}">
                <a16:creationId xmlns:a16="http://schemas.microsoft.com/office/drawing/2014/main" id="{C3FCE57A-CE1E-47B3-BF58-C64F24342C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597" y="1564152"/>
            <a:ext cx="3785567" cy="46560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DF2E3A9-A064-4F37-AD03-C3B7F094610B}"/>
              </a:ext>
            </a:extLst>
          </p:cNvPr>
          <p:cNvSpPr txBox="1"/>
          <p:nvPr/>
        </p:nvSpPr>
        <p:spPr>
          <a:xfrm>
            <a:off x="4055163" y="487025"/>
            <a:ext cx="7415813" cy="6001643"/>
          </a:xfrm>
          <a:prstGeom prst="rect">
            <a:avLst/>
          </a:prstGeom>
          <a:noFill/>
        </p:spPr>
        <p:txBody>
          <a:bodyPr wrap="none" rtlCol="0">
            <a:spAutoFit/>
          </a:bodyPr>
          <a:lstStyle/>
          <a:p>
            <a:r>
              <a:rPr lang="en-GB" sz="2400" dirty="0">
                <a:latin typeface="Comic Sans MS" panose="030F0702030302020204" pitchFamily="66" charset="0"/>
              </a:rPr>
              <a:t>Mozart belonged to the Classical period of music.</a:t>
            </a:r>
          </a:p>
          <a:p>
            <a:r>
              <a:rPr lang="en-GB" sz="2400" dirty="0">
                <a:latin typeface="Comic Sans MS" panose="030F0702030302020204" pitchFamily="66" charset="0"/>
              </a:rPr>
              <a:t>As orchestras had grown, this period was full </a:t>
            </a:r>
          </a:p>
          <a:p>
            <a:r>
              <a:rPr lang="en-GB" sz="2400" dirty="0">
                <a:latin typeface="Comic Sans MS" panose="030F0702030302020204" pitchFamily="66" charset="0"/>
              </a:rPr>
              <a:t>of dramatic and intense music!</a:t>
            </a:r>
          </a:p>
          <a:p>
            <a:r>
              <a:rPr lang="nl-NL" sz="2400" dirty="0">
                <a:latin typeface="Comic Sans MS" panose="030F0702030302020204" pitchFamily="66" charset="0"/>
              </a:rPr>
              <a:t>Ludwig van Beethoven was born in Bonn, Germany.</a:t>
            </a:r>
          </a:p>
          <a:p>
            <a:r>
              <a:rPr lang="en-GB" sz="2400" dirty="0">
                <a:latin typeface="Comic Sans MS" panose="030F0702030302020204" pitchFamily="66" charset="0"/>
              </a:rPr>
              <a:t>As a boy, Ludwig became a traveling performer, </a:t>
            </a:r>
          </a:p>
          <a:p>
            <a:r>
              <a:rPr lang="en-GB" sz="2400" dirty="0">
                <a:latin typeface="Comic Sans MS" panose="030F0702030302020204" pitchFamily="66" charset="0"/>
              </a:rPr>
              <a:t>and soon, he was supporting his family.</a:t>
            </a:r>
          </a:p>
          <a:p>
            <a:r>
              <a:rPr lang="en-GB" sz="2400" dirty="0">
                <a:latin typeface="Comic Sans MS" panose="030F0702030302020204" pitchFamily="66" charset="0"/>
              </a:rPr>
              <a:t>In his early twenties, Beethoven moved to Vienna, </a:t>
            </a:r>
          </a:p>
          <a:p>
            <a:r>
              <a:rPr lang="en-GB" sz="2400" dirty="0">
                <a:latin typeface="Comic Sans MS" panose="030F0702030302020204" pitchFamily="66" charset="0"/>
              </a:rPr>
              <a:t>where he spent the rest of his life. </a:t>
            </a:r>
          </a:p>
          <a:p>
            <a:r>
              <a:rPr lang="en-GB" sz="2400" dirty="0">
                <a:latin typeface="Comic Sans MS" panose="030F0702030302020204" pitchFamily="66" charset="0"/>
              </a:rPr>
              <a:t>By 1800 his hearing started to deteriorate, </a:t>
            </a:r>
          </a:p>
          <a:p>
            <a:r>
              <a:rPr lang="en-GB" sz="2400" dirty="0">
                <a:latin typeface="Comic Sans MS" panose="030F0702030302020204" pitchFamily="66" charset="0"/>
              </a:rPr>
              <a:t>and by 1814, he was almost completely deaf. </a:t>
            </a:r>
          </a:p>
          <a:p>
            <a:r>
              <a:rPr lang="en-GB" sz="2400" dirty="0">
                <a:latin typeface="Comic Sans MS" panose="030F0702030302020204" pitchFamily="66" charset="0"/>
              </a:rPr>
              <a:t>He continued to compose and perform </a:t>
            </a:r>
          </a:p>
          <a:p>
            <a:r>
              <a:rPr lang="en-GB" sz="2400" dirty="0">
                <a:latin typeface="Comic Sans MS" panose="030F0702030302020204" pitchFamily="66" charset="0"/>
              </a:rPr>
              <a:t>despite not being able to hear.</a:t>
            </a:r>
          </a:p>
          <a:p>
            <a:r>
              <a:rPr lang="en-GB" sz="2400" dirty="0">
                <a:latin typeface="Comic Sans MS" panose="030F0702030302020204" pitchFamily="66" charset="0"/>
              </a:rPr>
              <a:t>He never married or had children. </a:t>
            </a:r>
          </a:p>
          <a:p>
            <a:r>
              <a:rPr lang="en-GB" sz="2400" dirty="0">
                <a:latin typeface="Comic Sans MS" panose="030F0702030302020204" pitchFamily="66" charset="0"/>
              </a:rPr>
              <a:t>Despite his beautiful music, Beethoven </a:t>
            </a:r>
          </a:p>
          <a:p>
            <a:r>
              <a:rPr lang="en-GB" sz="2400" dirty="0">
                <a:latin typeface="Comic Sans MS" panose="030F0702030302020204" pitchFamily="66" charset="0"/>
              </a:rPr>
              <a:t>was described to be lonely and miserable, </a:t>
            </a:r>
          </a:p>
          <a:p>
            <a:r>
              <a:rPr lang="en-GB" sz="2400" dirty="0">
                <a:latin typeface="Comic Sans MS" panose="030F0702030302020204" pitchFamily="66" charset="0"/>
              </a:rPr>
              <a:t>short tempered and greedy.</a:t>
            </a:r>
          </a:p>
        </p:txBody>
      </p:sp>
    </p:spTree>
    <p:extLst>
      <p:ext uri="{BB962C8B-B14F-4D97-AF65-F5344CB8AC3E}">
        <p14:creationId xmlns:p14="http://schemas.microsoft.com/office/powerpoint/2010/main" val="1976860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C0D6E7-E605-43A4-B8C3-5ADF19415FD6}"/>
              </a:ext>
            </a:extLst>
          </p:cNvPr>
          <p:cNvSpPr>
            <a:spLocks noGrp="1"/>
          </p:cNvSpPr>
          <p:nvPr>
            <p:ph type="title"/>
          </p:nvPr>
        </p:nvSpPr>
        <p:spPr/>
        <p:txBody>
          <a:bodyPr/>
          <a:lstStyle/>
          <a:p>
            <a:r>
              <a:rPr lang="en-GB" dirty="0">
                <a:latin typeface="Comic Sans MS" panose="030F0702030302020204" pitchFamily="66" charset="0"/>
              </a:rPr>
              <a:t>Ludwig van Beethoven   (1770 – 1827) </a:t>
            </a:r>
            <a:endParaRPr lang="en-GB" dirty="0"/>
          </a:p>
        </p:txBody>
      </p:sp>
      <p:sp>
        <p:nvSpPr>
          <p:cNvPr id="5" name="Rectangle 4">
            <a:extLst>
              <a:ext uri="{FF2B5EF4-FFF2-40B4-BE49-F238E27FC236}">
                <a16:creationId xmlns:a16="http://schemas.microsoft.com/office/drawing/2014/main" id="{025FC1ED-05F0-4552-8101-482FE0E99E37}"/>
              </a:ext>
            </a:extLst>
          </p:cNvPr>
          <p:cNvSpPr/>
          <p:nvPr/>
        </p:nvSpPr>
        <p:spPr>
          <a:xfrm>
            <a:off x="5423453" y="1885285"/>
            <a:ext cx="6096000" cy="2677656"/>
          </a:xfrm>
          <a:prstGeom prst="rect">
            <a:avLst/>
          </a:prstGeom>
        </p:spPr>
        <p:txBody>
          <a:bodyPr>
            <a:spAutoFit/>
          </a:bodyPr>
          <a:lstStyle/>
          <a:p>
            <a:r>
              <a:rPr lang="en-GB" sz="2400" dirty="0">
                <a:latin typeface="Comic Sans MS" panose="030F0702030302020204" pitchFamily="66" charset="0"/>
              </a:rPr>
              <a:t>By the time the ninth symphony was performed, Beethoven had lost his hearing completely. At the premiere, he had to be turned around to see the reaction of the audience as he could not hear either the applause or the orchestra perform the work.</a:t>
            </a:r>
          </a:p>
        </p:txBody>
      </p:sp>
      <p:pic>
        <p:nvPicPr>
          <p:cNvPr id="6" name="Picture 2" descr="https://www.threemilestone.cornwall.sch.uk/wp-content/uploads/2022/02/Screen-Shot-2022-02-05-at-16.40.31.png">
            <a:extLst>
              <a:ext uri="{FF2B5EF4-FFF2-40B4-BE49-F238E27FC236}">
                <a16:creationId xmlns:a16="http://schemas.microsoft.com/office/drawing/2014/main" id="{5CDB14E0-B5CF-4B66-9ED6-1F92F16129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3693" y="1554212"/>
            <a:ext cx="3785567" cy="46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040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a:hlinkClick r:id="" action="ppaction://media"/>
            <a:extLst>
              <a:ext uri="{FF2B5EF4-FFF2-40B4-BE49-F238E27FC236}">
                <a16:creationId xmlns:a16="http://schemas.microsoft.com/office/drawing/2014/main" id="{01111D7E-54E9-4675-875D-677116275168}"/>
              </a:ext>
            </a:extLst>
          </p:cNvPr>
          <p:cNvPicPr>
            <a:picLocks noRot="1" noChangeAspect="1"/>
          </p:cNvPicPr>
          <p:nvPr>
            <a:videoFile r:link="rId1"/>
          </p:nvPr>
        </p:nvPicPr>
        <p:blipFill>
          <a:blip r:embed="rId3"/>
          <a:stretch>
            <a:fillRect/>
          </a:stretch>
        </p:blipFill>
        <p:spPr>
          <a:xfrm>
            <a:off x="1267905" y="1204863"/>
            <a:ext cx="9656190" cy="5431607"/>
          </a:xfrm>
          <a:prstGeom prst="rect">
            <a:avLst/>
          </a:prstGeom>
        </p:spPr>
      </p:pic>
      <p:sp>
        <p:nvSpPr>
          <p:cNvPr id="3" name="Title 3">
            <a:extLst>
              <a:ext uri="{FF2B5EF4-FFF2-40B4-BE49-F238E27FC236}">
                <a16:creationId xmlns:a16="http://schemas.microsoft.com/office/drawing/2014/main" id="{F75329DA-8D1C-4F1C-BD10-CE5048BF06A7}"/>
              </a:ext>
            </a:extLst>
          </p:cNvPr>
          <p:cNvSpPr txBox="1">
            <a:spLocks/>
          </p:cNvSpPr>
          <p:nvPr/>
        </p:nvSpPr>
        <p:spPr>
          <a:xfrm>
            <a:off x="2116834" y="393277"/>
            <a:ext cx="7958331" cy="1077229"/>
          </a:xfrm>
          <a:prstGeom prst="rect">
            <a:avLst/>
          </a:prstGeom>
        </p:spPr>
        <p:txBody>
          <a:bodyPr/>
          <a:lst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a:lstStyle>
          <a:p>
            <a:r>
              <a:rPr lang="en-GB" dirty="0">
                <a:latin typeface="Comic Sans MS" panose="030F0702030302020204" pitchFamily="66" charset="0"/>
              </a:rPr>
              <a:t>Ludwig van Beethoven   (1770 – 1827) </a:t>
            </a:r>
            <a:endParaRPr lang="en-GB" dirty="0"/>
          </a:p>
        </p:txBody>
      </p:sp>
    </p:spTree>
    <p:extLst>
      <p:ext uri="{BB962C8B-B14F-4D97-AF65-F5344CB8AC3E}">
        <p14:creationId xmlns:p14="http://schemas.microsoft.com/office/powerpoint/2010/main" val="1600907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eethoven - Moonlight Sonata (FULL)">
            <a:hlinkClick r:id="" action="ppaction://media"/>
            <a:extLst>
              <a:ext uri="{FF2B5EF4-FFF2-40B4-BE49-F238E27FC236}">
                <a16:creationId xmlns:a16="http://schemas.microsoft.com/office/drawing/2014/main" id="{8B7F68CA-F377-4377-A30D-A751FB7DE697}"/>
              </a:ext>
            </a:extLst>
          </p:cNvPr>
          <p:cNvPicPr>
            <a:picLocks noRot="1" noChangeAspect="1"/>
          </p:cNvPicPr>
          <p:nvPr>
            <a:videoFile r:link="rId1"/>
          </p:nvPr>
        </p:nvPicPr>
        <p:blipFill>
          <a:blip r:embed="rId6"/>
          <a:stretch>
            <a:fillRect/>
          </a:stretch>
        </p:blipFill>
        <p:spPr>
          <a:xfrm>
            <a:off x="1192696" y="911915"/>
            <a:ext cx="3048000" cy="1714500"/>
          </a:xfrm>
          <a:prstGeom prst="rect">
            <a:avLst/>
          </a:prstGeom>
        </p:spPr>
      </p:pic>
      <p:sp>
        <p:nvSpPr>
          <p:cNvPr id="4" name="Rectangle 3">
            <a:extLst>
              <a:ext uri="{FF2B5EF4-FFF2-40B4-BE49-F238E27FC236}">
                <a16:creationId xmlns:a16="http://schemas.microsoft.com/office/drawing/2014/main" id="{BFB80313-261A-41CD-92FB-3945853FA9E6}"/>
              </a:ext>
            </a:extLst>
          </p:cNvPr>
          <p:cNvSpPr/>
          <p:nvPr/>
        </p:nvSpPr>
        <p:spPr>
          <a:xfrm>
            <a:off x="1105718" y="495372"/>
            <a:ext cx="2060179" cy="369332"/>
          </a:xfrm>
          <a:prstGeom prst="rect">
            <a:avLst/>
          </a:prstGeom>
        </p:spPr>
        <p:txBody>
          <a:bodyPr wrap="none">
            <a:spAutoFit/>
          </a:bodyPr>
          <a:lstStyle/>
          <a:p>
            <a:pPr algn="ctr"/>
            <a:r>
              <a:rPr lang="en-US"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Moonlight Sonata</a:t>
            </a:r>
          </a:p>
        </p:txBody>
      </p:sp>
      <p:pic>
        <p:nvPicPr>
          <p:cNvPr id="5" name="Online Media 4" title="&amp;quot;Für Elise&amp;quot; Performed by Lang Lang">
            <a:hlinkClick r:id="" action="ppaction://media"/>
            <a:extLst>
              <a:ext uri="{FF2B5EF4-FFF2-40B4-BE49-F238E27FC236}">
                <a16:creationId xmlns:a16="http://schemas.microsoft.com/office/drawing/2014/main" id="{1C57CA8A-E894-4765-A6F4-0B5589C6F24D}"/>
              </a:ext>
            </a:extLst>
          </p:cNvPr>
          <p:cNvPicPr>
            <a:picLocks noRot="1" noChangeAspect="1"/>
          </p:cNvPicPr>
          <p:nvPr>
            <a:videoFile r:link="rId2"/>
          </p:nvPr>
        </p:nvPicPr>
        <p:blipFill>
          <a:blip r:embed="rId7"/>
          <a:stretch>
            <a:fillRect/>
          </a:stretch>
        </p:blipFill>
        <p:spPr>
          <a:xfrm>
            <a:off x="1192696" y="3535845"/>
            <a:ext cx="3048000" cy="1714500"/>
          </a:xfrm>
          <a:prstGeom prst="rect">
            <a:avLst/>
          </a:prstGeom>
        </p:spPr>
      </p:pic>
      <p:sp>
        <p:nvSpPr>
          <p:cNvPr id="6" name="Rectangle 5">
            <a:extLst>
              <a:ext uri="{FF2B5EF4-FFF2-40B4-BE49-F238E27FC236}">
                <a16:creationId xmlns:a16="http://schemas.microsoft.com/office/drawing/2014/main" id="{51E87CA7-9D93-4DF9-8032-99272E67E45D}"/>
              </a:ext>
            </a:extLst>
          </p:cNvPr>
          <p:cNvSpPr/>
          <p:nvPr/>
        </p:nvSpPr>
        <p:spPr>
          <a:xfrm>
            <a:off x="1568984" y="3006696"/>
            <a:ext cx="1133644" cy="369332"/>
          </a:xfrm>
          <a:prstGeom prst="rect">
            <a:avLst/>
          </a:prstGeom>
        </p:spPr>
        <p:txBody>
          <a:bodyPr wrap="none">
            <a:spAutoFit/>
          </a:bodyPr>
          <a:lstStyle/>
          <a:p>
            <a:pPr algn="ctr"/>
            <a:r>
              <a:rPr lang="en-US"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Fur Elise</a:t>
            </a:r>
          </a:p>
        </p:txBody>
      </p:sp>
      <p:sp>
        <p:nvSpPr>
          <p:cNvPr id="7" name="Rectangle 6">
            <a:extLst>
              <a:ext uri="{FF2B5EF4-FFF2-40B4-BE49-F238E27FC236}">
                <a16:creationId xmlns:a16="http://schemas.microsoft.com/office/drawing/2014/main" id="{5D31DD80-9DDF-4E53-904E-221F372A81C7}"/>
              </a:ext>
            </a:extLst>
          </p:cNvPr>
          <p:cNvSpPr/>
          <p:nvPr/>
        </p:nvSpPr>
        <p:spPr>
          <a:xfrm>
            <a:off x="6201798" y="495372"/>
            <a:ext cx="1848583" cy="369332"/>
          </a:xfrm>
          <a:prstGeom prst="rect">
            <a:avLst/>
          </a:prstGeom>
        </p:spPr>
        <p:txBody>
          <a:bodyPr wrap="none">
            <a:spAutoFit/>
          </a:bodyPr>
          <a:lstStyle/>
          <a:p>
            <a:pPr algn="ctr"/>
            <a:r>
              <a:rPr lang="en-US"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Symphony No 9</a:t>
            </a:r>
          </a:p>
        </p:txBody>
      </p:sp>
      <p:sp>
        <p:nvSpPr>
          <p:cNvPr id="8" name="Rectangle 7">
            <a:extLst>
              <a:ext uri="{FF2B5EF4-FFF2-40B4-BE49-F238E27FC236}">
                <a16:creationId xmlns:a16="http://schemas.microsoft.com/office/drawing/2014/main" id="{A0233ECA-A29B-4A9F-86F8-D81866596007}"/>
              </a:ext>
            </a:extLst>
          </p:cNvPr>
          <p:cNvSpPr/>
          <p:nvPr/>
        </p:nvSpPr>
        <p:spPr>
          <a:xfrm>
            <a:off x="6538873" y="3006696"/>
            <a:ext cx="1396536" cy="369332"/>
          </a:xfrm>
          <a:prstGeom prst="rect">
            <a:avLst/>
          </a:prstGeom>
        </p:spPr>
        <p:txBody>
          <a:bodyPr wrap="none">
            <a:spAutoFit/>
          </a:bodyPr>
          <a:lstStyle/>
          <a:p>
            <a:pPr algn="ctr"/>
            <a:r>
              <a:rPr lang="en-US"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Ode to Joy</a:t>
            </a:r>
          </a:p>
        </p:txBody>
      </p:sp>
      <p:pic>
        <p:nvPicPr>
          <p:cNvPr id="3" name="Online Media 2">
            <a:hlinkClick r:id="" action="ppaction://media"/>
            <a:extLst>
              <a:ext uri="{FF2B5EF4-FFF2-40B4-BE49-F238E27FC236}">
                <a16:creationId xmlns:a16="http://schemas.microsoft.com/office/drawing/2014/main" id="{E09C3D32-D983-4280-A28A-86B7379C4C4F}"/>
              </a:ext>
            </a:extLst>
          </p:cNvPr>
          <p:cNvPicPr>
            <a:picLocks noRot="1" noChangeAspect="1"/>
          </p:cNvPicPr>
          <p:nvPr>
            <a:videoFile r:link="rId3"/>
          </p:nvPr>
        </p:nvPicPr>
        <p:blipFill>
          <a:blip r:embed="rId8"/>
          <a:stretch>
            <a:fillRect/>
          </a:stretch>
        </p:blipFill>
        <p:spPr>
          <a:xfrm>
            <a:off x="6201798" y="3518224"/>
            <a:ext cx="3048000" cy="1714500"/>
          </a:xfrm>
          <a:prstGeom prst="rect">
            <a:avLst/>
          </a:prstGeom>
        </p:spPr>
      </p:pic>
      <p:pic>
        <p:nvPicPr>
          <p:cNvPr id="9" name="Online Media 8">
            <a:hlinkClick r:id="" action="ppaction://media"/>
            <a:extLst>
              <a:ext uri="{FF2B5EF4-FFF2-40B4-BE49-F238E27FC236}">
                <a16:creationId xmlns:a16="http://schemas.microsoft.com/office/drawing/2014/main" id="{88D8C777-D7F0-4B57-BB3E-21810439ADB2}"/>
              </a:ext>
            </a:extLst>
          </p:cNvPr>
          <p:cNvPicPr>
            <a:picLocks noRot="1" noChangeAspect="1"/>
          </p:cNvPicPr>
          <p:nvPr>
            <a:videoFile r:link="rId4"/>
          </p:nvPr>
        </p:nvPicPr>
        <p:blipFill>
          <a:blip r:embed="rId8"/>
          <a:stretch>
            <a:fillRect/>
          </a:stretch>
        </p:blipFill>
        <p:spPr>
          <a:xfrm>
            <a:off x="6201798" y="1023397"/>
            <a:ext cx="3048000" cy="1714500"/>
          </a:xfrm>
          <a:prstGeom prst="rect">
            <a:avLst/>
          </a:prstGeom>
        </p:spPr>
      </p:pic>
    </p:spTree>
    <p:extLst>
      <p:ext uri="{BB962C8B-B14F-4D97-AF65-F5344CB8AC3E}">
        <p14:creationId xmlns:p14="http://schemas.microsoft.com/office/powerpoint/2010/main" val="1854071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82E"/>
      </a:dk2>
      <a:lt2>
        <a:srgbClr val="C2F5FC"/>
      </a:lt2>
      <a:accent1>
        <a:srgbClr val="4091F3"/>
      </a:accent1>
      <a:accent2>
        <a:srgbClr val="8BBCF1"/>
      </a:accent2>
      <a:accent3>
        <a:srgbClr val="CB6A6A"/>
      </a:accent3>
      <a:accent4>
        <a:srgbClr val="C567AF"/>
      </a:accent4>
      <a:accent5>
        <a:srgbClr val="A684F9"/>
      </a:accent5>
      <a:accent6>
        <a:srgbClr val="A9ACEE"/>
      </a:accent6>
      <a:hlink>
        <a:srgbClr val="6D9CC5"/>
      </a:hlink>
      <a:folHlink>
        <a:srgbClr val="6D82A0"/>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178B2DAB-5DDE-4060-A857-D2E1CDA9250F}"/>
    </a:ext>
  </a:extLst>
</a:theme>
</file>

<file path=docProps/app.xml><?xml version="1.0" encoding="utf-8"?>
<Properties xmlns="http://schemas.openxmlformats.org/officeDocument/2006/extended-properties" xmlns:vt="http://schemas.openxmlformats.org/officeDocument/2006/docPropsVTypes">
  <Template>Madison</Template>
  <TotalTime>33</TotalTime>
  <Words>225</Words>
  <Application>Microsoft Office PowerPoint</Application>
  <PresentationFormat>Widescreen</PresentationFormat>
  <Paragraphs>26</Paragraphs>
  <Slides>5</Slides>
  <Notes>0</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Comic Sans MS</vt:lpstr>
      <vt:lpstr>MS Shell Dlg 2</vt:lpstr>
      <vt:lpstr>Wingdings</vt:lpstr>
      <vt:lpstr>Wingdings 3</vt:lpstr>
      <vt:lpstr>Madison</vt:lpstr>
      <vt:lpstr>Ludwig van Beethoven</vt:lpstr>
      <vt:lpstr>Ludwig van Beethoven   (1770 – 1827) </vt:lpstr>
      <vt:lpstr>Ludwig van Beethoven   (1770 – 1827)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Ludwig van Beethoven</dc:title>
  <dc:creator>Joanna Turner</dc:creator>
  <cp:lastModifiedBy>Joanna Turner</cp:lastModifiedBy>
  <cp:revision>5</cp:revision>
  <dcterms:created xsi:type="dcterms:W3CDTF">2024-09-30T05:03:18Z</dcterms:created>
  <dcterms:modified xsi:type="dcterms:W3CDTF">2024-09-30T05:38:24Z</dcterms:modified>
</cp:coreProperties>
</file>