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4/20/2025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amaliarodrigues.pt/en/house-museum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video" Target="https://www.youtube.com/embed/dxALFTlWvvg" TargetMode="External"/><Relationship Id="rId7" Type="http://schemas.openxmlformats.org/officeDocument/2006/relationships/image" Target="../media/image10.jpeg"/><Relationship Id="rId2" Type="http://schemas.openxmlformats.org/officeDocument/2006/relationships/video" Target="https://www.youtube.com/embed/opE4xKx74Lk" TargetMode="External"/><Relationship Id="rId1" Type="http://schemas.openxmlformats.org/officeDocument/2006/relationships/video" Target="https://www.youtube.com/embed/8lWBDOXSol0" TargetMode="External"/><Relationship Id="rId6" Type="http://schemas.openxmlformats.org/officeDocument/2006/relationships/image" Target="../media/image9.jpeg"/><Relationship Id="rId5" Type="http://schemas.openxmlformats.org/officeDocument/2006/relationships/slideLayout" Target="../slideLayouts/slideLayout6.xml"/><Relationship Id="rId4" Type="http://schemas.openxmlformats.org/officeDocument/2006/relationships/video" Target="https://www.youtube.com/embed/VGgIlLfVEmQ" TargetMode="External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ABE5F-D8CE-4C2C-8873-10C15B49DE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Amália</a:t>
            </a:r>
            <a:r>
              <a:rPr lang="en-GB" dirty="0"/>
              <a:t> Rodrigues</a:t>
            </a:r>
            <a:br>
              <a:rPr lang="en-GB" dirty="0"/>
            </a:br>
            <a:r>
              <a:rPr lang="en-GB" sz="2800" dirty="0"/>
              <a:t>23</a:t>
            </a:r>
            <a:r>
              <a:rPr lang="en-GB" sz="2800" baseline="30000" dirty="0"/>
              <a:t>rd</a:t>
            </a:r>
            <a:r>
              <a:rPr lang="en-GB" sz="2800" dirty="0"/>
              <a:t> July 1920 – 6</a:t>
            </a:r>
            <a:r>
              <a:rPr lang="en-GB" sz="2800" baseline="30000" dirty="0"/>
              <a:t>th</a:t>
            </a:r>
            <a:r>
              <a:rPr lang="en-GB" sz="2800" dirty="0"/>
              <a:t> October 1999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222D6E-121B-4B13-B5DA-D1FD58F3BF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April’s Musician of the Month</a:t>
            </a:r>
          </a:p>
        </p:txBody>
      </p:sp>
      <p:pic>
        <p:nvPicPr>
          <p:cNvPr id="2050" name="Picture 2" descr="Amália Rodrigues | Spotify">
            <a:extLst>
              <a:ext uri="{FF2B5EF4-FFF2-40B4-BE49-F238E27FC236}">
                <a16:creationId xmlns:a16="http://schemas.microsoft.com/office/drawing/2014/main" id="{83C9F267-5B7A-41F6-BF11-4AB48B2D1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515" y="777714"/>
            <a:ext cx="3642484" cy="364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662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CE895-BB64-4FED-BD74-013E48B6E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Amália</a:t>
            </a:r>
            <a:r>
              <a:rPr lang="en-GB" dirty="0"/>
              <a:t> Rodrigues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0FB27D-F4F5-458C-97A3-302990BC5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212803">
            <a:off x="741795" y="2243974"/>
            <a:ext cx="3076296" cy="20420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9D6BD8-B32E-45D5-97AD-47AB1062CEAE}"/>
              </a:ext>
            </a:extLst>
          </p:cNvPr>
          <p:cNvSpPr txBox="1"/>
          <p:nvPr/>
        </p:nvSpPr>
        <p:spPr>
          <a:xfrm>
            <a:off x="4780722" y="2872409"/>
            <a:ext cx="668903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/>
              <a:t>Amália</a:t>
            </a:r>
            <a:r>
              <a:rPr lang="en-GB" sz="2400" dirty="0"/>
              <a:t> Rodrigues was a Portuguese singer and actress.</a:t>
            </a:r>
          </a:p>
          <a:p>
            <a:endParaRPr lang="en-GB" sz="2400" dirty="0"/>
          </a:p>
          <a:p>
            <a:r>
              <a:rPr lang="en-GB" sz="2400" dirty="0"/>
              <a:t>She is known as  the ‘Queen of </a:t>
            </a:r>
            <a:r>
              <a:rPr lang="en-GB" sz="2400" dirty="0" err="1"/>
              <a:t>Fado</a:t>
            </a:r>
            <a:r>
              <a:rPr lang="en-GB" sz="2400" dirty="0"/>
              <a:t>’.</a:t>
            </a:r>
          </a:p>
          <a:p>
            <a:endParaRPr lang="en-GB" sz="2400" dirty="0"/>
          </a:p>
          <a:p>
            <a:r>
              <a:rPr lang="en-GB" sz="2400" dirty="0"/>
              <a:t>Her soulful and expressive voice made her a beloved figure in </a:t>
            </a:r>
            <a:r>
              <a:rPr lang="en-GB" sz="2400" dirty="0" err="1"/>
              <a:t>fado</a:t>
            </a:r>
            <a:r>
              <a:rPr lang="en-GB" sz="2400" dirty="0"/>
              <a:t> music, a genre deeply rooted in Portuguese culture.</a:t>
            </a:r>
            <a:br>
              <a:rPr lang="en-GB" dirty="0"/>
            </a:br>
            <a:endParaRPr lang="en-GB" dirty="0"/>
          </a:p>
        </p:txBody>
      </p:sp>
      <p:pic>
        <p:nvPicPr>
          <p:cNvPr id="3074" name="Picture 2" descr="Amália Rodrigues | Discogs">
            <a:extLst>
              <a:ext uri="{FF2B5EF4-FFF2-40B4-BE49-F238E27FC236}">
                <a16:creationId xmlns:a16="http://schemas.microsoft.com/office/drawing/2014/main" id="{8027234E-FBFA-4639-824F-A2A5752F0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948" y="300245"/>
            <a:ext cx="19240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408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60DC74-63E0-41AD-8EC0-5A9EA9818C47}"/>
              </a:ext>
            </a:extLst>
          </p:cNvPr>
          <p:cNvSpPr txBox="1"/>
          <p:nvPr/>
        </p:nvSpPr>
        <p:spPr>
          <a:xfrm>
            <a:off x="268358" y="785191"/>
            <a:ext cx="84482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latin typeface="Delius" panose="02000603000000000000" pitchFamily="2" charset="0"/>
              </a:rPr>
              <a:t>Amália</a:t>
            </a:r>
            <a:r>
              <a:rPr lang="en-GB" sz="3600" dirty="0">
                <a:latin typeface="Delius" panose="02000603000000000000" pitchFamily="2" charset="0"/>
              </a:rPr>
              <a:t> was one of ten children and grew up in a poor neighbourhood in Lisbon. </a:t>
            </a:r>
          </a:p>
          <a:p>
            <a:r>
              <a:rPr lang="en-GB" sz="3600" dirty="0">
                <a:latin typeface="Delius" panose="02000603000000000000" pitchFamily="2" charset="0"/>
              </a:rPr>
              <a:t>She had to work hard as a child, selling fruit and working in a sweet factory. </a:t>
            </a:r>
          </a:p>
          <a:p>
            <a:r>
              <a:rPr lang="en-GB" sz="3600" dirty="0">
                <a:latin typeface="Delius" panose="02000603000000000000" pitchFamily="2" charset="0"/>
              </a:rPr>
              <a:t>Despite her difficult beginnings, she had a natural talent for singing and eventually became a superstar. 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A6BB55-3425-44C3-9BFC-53F12FC9D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5691" y="145774"/>
            <a:ext cx="34290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930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DF247C-1321-42AD-B40E-C1549660C0B8}"/>
              </a:ext>
            </a:extLst>
          </p:cNvPr>
          <p:cNvSpPr txBox="1"/>
          <p:nvPr/>
        </p:nvSpPr>
        <p:spPr>
          <a:xfrm>
            <a:off x="417444" y="516834"/>
            <a:ext cx="111517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2800" dirty="0">
                <a:latin typeface="Delius" panose="02000603000000000000" pitchFamily="2" charset="0"/>
              </a:rPr>
              <a:t>On 6 October 1999, Rodrigues died at age 79, in her Lisbon home. The Portuguese government declared three days of national mourning. </a:t>
            </a:r>
          </a:p>
          <a:p>
            <a:pPr fontAlgn="base"/>
            <a:r>
              <a:rPr lang="en-GB" sz="2800" dirty="0">
                <a:latin typeface="Delius" panose="02000603000000000000" pitchFamily="2" charset="0"/>
              </a:rPr>
              <a:t>Her house, in </a:t>
            </a:r>
            <a:r>
              <a:rPr lang="en-GB" sz="2800" dirty="0" err="1">
                <a:latin typeface="Delius" panose="02000603000000000000" pitchFamily="2" charset="0"/>
              </a:rPr>
              <a:t>Rua</a:t>
            </a:r>
            <a:r>
              <a:rPr lang="en-GB" sz="2800" dirty="0">
                <a:latin typeface="Delius" panose="02000603000000000000" pitchFamily="2" charset="0"/>
              </a:rPr>
              <a:t> de São Bento, is now a </a:t>
            </a:r>
            <a:r>
              <a:rPr lang="en-GB" sz="2800" dirty="0">
                <a:latin typeface="Delius" panose="02000603000000000000" pitchFamily="2" charset="0"/>
                <a:hlinkClick r:id="rId2"/>
              </a:rPr>
              <a:t>museum</a:t>
            </a:r>
            <a:r>
              <a:rPr lang="en-GB" sz="2800" dirty="0">
                <a:latin typeface="Delius" panose="02000603000000000000" pitchFamily="2" charset="0"/>
              </a:rPr>
              <a:t>. </a:t>
            </a:r>
          </a:p>
          <a:p>
            <a:pPr fontAlgn="base"/>
            <a:r>
              <a:rPr lang="en-GB" sz="2800" dirty="0">
                <a:latin typeface="Delius" panose="02000603000000000000" pitchFamily="2" charset="0"/>
              </a:rPr>
              <a:t>She was given a state funeral, attended by tens of thousands.</a:t>
            </a:r>
          </a:p>
          <a:p>
            <a:pPr fontAlgn="base"/>
            <a:r>
              <a:rPr lang="en-GB" sz="2800" dirty="0">
                <a:latin typeface="Delius" panose="02000603000000000000" pitchFamily="2" charset="0"/>
              </a:rPr>
              <a:t>She is interred at the National Pantheon alongside other Portuguese notables. She was the first woman ever to be allowed to be </a:t>
            </a:r>
            <a:r>
              <a:rPr lang="en-GB" sz="2800" dirty="0" err="1">
                <a:latin typeface="Delius" panose="02000603000000000000" pitchFamily="2" charset="0"/>
              </a:rPr>
              <a:t>laidto</a:t>
            </a:r>
            <a:r>
              <a:rPr lang="en-GB" sz="2800" dirty="0">
                <a:latin typeface="Delius" panose="02000603000000000000" pitchFamily="2" charset="0"/>
              </a:rPr>
              <a:t> rest among some of the greatest Portuguese figures.</a:t>
            </a:r>
          </a:p>
        </p:txBody>
      </p:sp>
      <p:pic>
        <p:nvPicPr>
          <p:cNvPr id="4098" name="Picture 2" descr="Túmulo de Amália">
            <a:extLst>
              <a:ext uri="{FF2B5EF4-FFF2-40B4-BE49-F238E27FC236}">
                <a16:creationId xmlns:a16="http://schemas.microsoft.com/office/drawing/2014/main" id="{5DD5E50E-AC9E-424B-A36C-A7EA80DEC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7005" y="4621422"/>
            <a:ext cx="2672143" cy="200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0D2AE1-8ED9-4C37-8489-626A0FDF44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363" y="4122528"/>
            <a:ext cx="3761340" cy="2503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40A93-522E-41D1-BC0D-471A775C26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7529" y="4122528"/>
            <a:ext cx="3900488" cy="259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192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2A132-394A-4568-885E-9D4388F30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Amália</a:t>
            </a:r>
            <a:r>
              <a:rPr lang="en-GB" dirty="0"/>
              <a:t> Rodrigues</a:t>
            </a:r>
          </a:p>
        </p:txBody>
      </p:sp>
      <p:pic>
        <p:nvPicPr>
          <p:cNvPr id="4" name="Online Media 3" title="Amália Rodrigues - &amp;quot;Fado Português&amp;quot; (Audio, 2015 Remastered)">
            <a:hlinkClick r:id="" action="ppaction://media"/>
            <a:extLst>
              <a:ext uri="{FF2B5EF4-FFF2-40B4-BE49-F238E27FC236}">
                <a16:creationId xmlns:a16="http://schemas.microsoft.com/office/drawing/2014/main" id="{769B66D8-2331-452E-926A-3584116E1EA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88843" y="1966152"/>
            <a:ext cx="4303644" cy="2420800"/>
          </a:xfrm>
          <a:prstGeom prst="rect">
            <a:avLst/>
          </a:prstGeom>
        </p:spPr>
      </p:pic>
      <p:pic>
        <p:nvPicPr>
          <p:cNvPr id="5" name="Online Media 4" title="Amália Rodrigues - La mer est mon amie">
            <a:hlinkClick r:id="" action="ppaction://media"/>
            <a:extLst>
              <a:ext uri="{FF2B5EF4-FFF2-40B4-BE49-F238E27FC236}">
                <a16:creationId xmlns:a16="http://schemas.microsoft.com/office/drawing/2014/main" id="{930826DD-561E-49F5-836D-ED626B27B085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7"/>
          <a:stretch>
            <a:fillRect/>
          </a:stretch>
        </p:blipFill>
        <p:spPr>
          <a:xfrm>
            <a:off x="7078354" y="1876699"/>
            <a:ext cx="4303644" cy="2420800"/>
          </a:xfrm>
          <a:prstGeom prst="rect">
            <a:avLst/>
          </a:prstGeom>
        </p:spPr>
      </p:pic>
      <p:pic>
        <p:nvPicPr>
          <p:cNvPr id="6" name="Online Media 5" title="Uma Casa Portuguesa">
            <a:hlinkClick r:id="" action="ppaction://media"/>
            <a:extLst>
              <a:ext uri="{FF2B5EF4-FFF2-40B4-BE49-F238E27FC236}">
                <a16:creationId xmlns:a16="http://schemas.microsoft.com/office/drawing/2014/main" id="{01A828CD-89E0-42FB-905E-5F437142C8BD}"/>
              </a:ext>
            </a:extLst>
          </p:cNvPr>
          <p:cNvPicPr>
            <a:picLocks noRot="1" noChangeAspect="1"/>
          </p:cNvPicPr>
          <p:nvPr>
            <a:videoFile r:link="rId3"/>
          </p:nvPr>
        </p:nvPicPr>
        <p:blipFill>
          <a:blip r:embed="rId8"/>
          <a:stretch>
            <a:fillRect/>
          </a:stretch>
        </p:blipFill>
        <p:spPr>
          <a:xfrm>
            <a:off x="427382" y="4601805"/>
            <a:ext cx="3445329" cy="1937998"/>
          </a:xfrm>
          <a:prstGeom prst="rect">
            <a:avLst/>
          </a:prstGeom>
        </p:spPr>
      </p:pic>
      <p:pic>
        <p:nvPicPr>
          <p:cNvPr id="7" name="Online Media 6" title="Amália Rodrigues - &amp;quot;Estranha forma de vida&amp;quot; (Official video)">
            <a:hlinkClick r:id="" action="ppaction://media"/>
            <a:extLst>
              <a:ext uri="{FF2B5EF4-FFF2-40B4-BE49-F238E27FC236}">
                <a16:creationId xmlns:a16="http://schemas.microsoft.com/office/drawing/2014/main" id="{A3AA3435-CD73-4CDF-9032-BEBC9C5F4531}"/>
              </a:ext>
            </a:extLst>
          </p:cNvPr>
          <p:cNvPicPr>
            <a:picLocks noRot="1" noChangeAspect="1"/>
          </p:cNvPicPr>
          <p:nvPr>
            <a:videoFile r:link="rId4"/>
          </p:nvPr>
        </p:nvPicPr>
        <p:blipFill>
          <a:blip r:embed="rId9"/>
          <a:stretch>
            <a:fillRect/>
          </a:stretch>
        </p:blipFill>
        <p:spPr>
          <a:xfrm>
            <a:off x="4373217" y="4601805"/>
            <a:ext cx="3538331" cy="199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55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8F7C-359D-4A73-A98C-23386E453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Fado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9F6854-9E41-4533-89C6-9C7FB51B0665}"/>
              </a:ext>
            </a:extLst>
          </p:cNvPr>
          <p:cNvSpPr txBox="1"/>
          <p:nvPr/>
        </p:nvSpPr>
        <p:spPr>
          <a:xfrm>
            <a:off x="472964" y="2661797"/>
            <a:ext cx="1090903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Delius" panose="02000603000000000000" pitchFamily="2" charset="0"/>
            </a:endParaRPr>
          </a:p>
          <a:p>
            <a:r>
              <a:rPr lang="en-GB" sz="3200" dirty="0" err="1">
                <a:latin typeface="Delius" panose="02000603000000000000" pitchFamily="2" charset="0"/>
              </a:rPr>
              <a:t>Fado</a:t>
            </a:r>
            <a:r>
              <a:rPr lang="en-GB" sz="3200" dirty="0">
                <a:latin typeface="Delius" panose="02000603000000000000" pitchFamily="2" charset="0"/>
              </a:rPr>
              <a:t> is a unique kind of Portuguese music that often sounds a bit sad and melancholic, like a song about longing and loss. </a:t>
            </a:r>
          </a:p>
          <a:p>
            <a:r>
              <a:rPr lang="en-GB" sz="3200" dirty="0">
                <a:latin typeface="Delius" panose="02000603000000000000" pitchFamily="2" charset="0"/>
              </a:rPr>
              <a:t>It's sung with a deep, soulful voice and accompanied by a special Portuguese guitar called a ‘</a:t>
            </a:r>
            <a:r>
              <a:rPr lang="en-GB" sz="3200" dirty="0" err="1">
                <a:latin typeface="Delius" panose="02000603000000000000" pitchFamily="2" charset="0"/>
              </a:rPr>
              <a:t>guitárra</a:t>
            </a:r>
            <a:r>
              <a:rPr lang="en-GB" sz="3200" dirty="0">
                <a:latin typeface="Delius" panose="02000603000000000000" pitchFamily="2" charset="0"/>
              </a:rPr>
              <a:t> </a:t>
            </a:r>
            <a:r>
              <a:rPr lang="en-GB" sz="3200" dirty="0" err="1">
                <a:latin typeface="Delius" panose="02000603000000000000" pitchFamily="2" charset="0"/>
              </a:rPr>
              <a:t>portuguesa</a:t>
            </a:r>
            <a:r>
              <a:rPr lang="en-GB" sz="3200" dirty="0">
                <a:latin typeface="Delius" panose="02000603000000000000" pitchFamily="2" charset="0"/>
              </a:rPr>
              <a:t>’.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DE0D8F-BB4D-4D46-861D-0B5352A0A7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0647" y="152373"/>
            <a:ext cx="2678389" cy="267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790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1409</TotalTime>
  <Words>252</Words>
  <Application>Microsoft Office PowerPoint</Application>
  <PresentationFormat>Widescreen</PresentationFormat>
  <Paragraphs>20</Paragraphs>
  <Slides>6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Delius</vt:lpstr>
      <vt:lpstr>Wingdings 2</vt:lpstr>
      <vt:lpstr>Quotable</vt:lpstr>
      <vt:lpstr>Amália Rodrigues 23rd July 1920 – 6th October 1999 </vt:lpstr>
      <vt:lpstr>Amália Rodrigues</vt:lpstr>
      <vt:lpstr>PowerPoint Presentation</vt:lpstr>
      <vt:lpstr>PowerPoint Presentation</vt:lpstr>
      <vt:lpstr>Amália Rodrigues</vt:lpstr>
      <vt:lpstr>Fado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Amália Rodrigues </dc:title>
  <dc:creator>Joanna Turner</dc:creator>
  <cp:lastModifiedBy>Joanna Turner</cp:lastModifiedBy>
  <cp:revision>10</cp:revision>
  <dcterms:created xsi:type="dcterms:W3CDTF">2025-04-20T07:55:34Z</dcterms:created>
  <dcterms:modified xsi:type="dcterms:W3CDTF">2025-04-21T07:24:41Z</dcterms:modified>
</cp:coreProperties>
</file>